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3"/>
  </p:notesMasterIdLst>
  <p:sldIdLst>
    <p:sldId id="266" r:id="rId2"/>
    <p:sldId id="284" r:id="rId3"/>
    <p:sldId id="285" r:id="rId4"/>
    <p:sldId id="286" r:id="rId5"/>
    <p:sldId id="288" r:id="rId6"/>
    <p:sldId id="287" r:id="rId7"/>
    <p:sldId id="289" r:id="rId8"/>
    <p:sldId id="290" r:id="rId9"/>
    <p:sldId id="291" r:id="rId10"/>
    <p:sldId id="292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streamsets.com/learn/data-integration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Data Integration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81800" y="5029200"/>
            <a:ext cx="512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 </a:t>
            </a:r>
            <a:r>
              <a:rPr lang="en-US" dirty="0">
                <a:hlinkClick r:id="rId2"/>
              </a:rPr>
              <a:t>Streamset's Data Integration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Moving to Hybrid Cloud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942975"/>
            <a:ext cx="667702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integration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/>
          </a:bodyPr>
          <a:lstStyle/>
          <a:p>
            <a:r>
              <a:rPr lang="en-US" dirty="0"/>
              <a:t>Data integration </a:t>
            </a:r>
            <a:r>
              <a:rPr lang="en-US" dirty="0">
                <a:solidFill>
                  <a:srgbClr val="FF0000"/>
                </a:solidFill>
              </a:rPr>
              <a:t>combines various types and formats of data from any source</a:t>
            </a:r>
            <a:r>
              <a:rPr lang="en-US" dirty="0"/>
              <a:t> across an organization 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>
                <a:solidFill>
                  <a:srgbClr val="FF0000"/>
                </a:solidFill>
              </a:rPr>
              <a:t>into </a:t>
            </a:r>
            <a:r>
              <a:rPr lang="en-US" dirty="0">
                <a:solidFill>
                  <a:srgbClr val="FF0000"/>
                </a:solidFill>
              </a:rPr>
              <a:t>a data lake or data warehouse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provide a unified fact base for analytics</a:t>
            </a:r>
          </a:p>
          <a:p>
            <a:endParaRPr lang="en-US" dirty="0"/>
          </a:p>
          <a:p>
            <a:r>
              <a:rPr lang="en-US" dirty="0"/>
              <a:t>Unified datasets allows businesses to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make better decisions,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aligns departments to work better together,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drives better customer experience</a:t>
            </a:r>
          </a:p>
          <a:p>
            <a:endParaRPr lang="en-US" dirty="0"/>
          </a:p>
          <a:p>
            <a:r>
              <a:rPr lang="en-US" dirty="0" smtClean="0"/>
              <a:t>Means </a:t>
            </a:r>
            <a:r>
              <a:rPr lang="en-US" dirty="0">
                <a:solidFill>
                  <a:srgbClr val="FF0000"/>
                </a:solidFill>
              </a:rPr>
              <a:t>consolidating data from multiple sources into a single dataset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be used for consistent business intelligence or analytics</a:t>
            </a:r>
          </a:p>
          <a:p>
            <a:endParaRPr lang="en-US" dirty="0"/>
          </a:p>
          <a:p>
            <a:r>
              <a:rPr lang="en-US" dirty="0"/>
              <a:t>Very </a:t>
            </a:r>
            <a:r>
              <a:rPr lang="en-US" dirty="0">
                <a:solidFill>
                  <a:srgbClr val="FF0000"/>
                </a:solidFill>
              </a:rPr>
              <a:t>simple explanation </a:t>
            </a:r>
            <a:r>
              <a:rPr lang="en-US" dirty="0"/>
              <a:t>for a complex topic that has evolved over its </a:t>
            </a:r>
            <a:r>
              <a:rPr lang="en-US" dirty="0">
                <a:solidFill>
                  <a:srgbClr val="FF0000"/>
                </a:solidFill>
              </a:rPr>
              <a:t>30 year history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integration has </a:t>
            </a:r>
            <a:r>
              <a:rPr lang="en-US" dirty="0">
                <a:solidFill>
                  <a:srgbClr val="FF0000"/>
                </a:solidFill>
              </a:rPr>
              <a:t>transitioned from a backend, retrospective process into core real-time infrastructure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Meaning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integration(2)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move data</a:t>
            </a:r>
            <a:r>
              <a:rPr lang="en-US" dirty="0"/>
              <a:t> from one system to another requires </a:t>
            </a:r>
            <a:r>
              <a:rPr lang="en-US" dirty="0">
                <a:solidFill>
                  <a:srgbClr val="FF0000"/>
                </a:solidFill>
              </a:rPr>
              <a:t>a data pipeline </a:t>
            </a:r>
            <a:r>
              <a:rPr lang="en-US" dirty="0"/>
              <a:t>that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understands the </a:t>
            </a:r>
            <a:r>
              <a:rPr lang="en-US" dirty="0">
                <a:solidFill>
                  <a:srgbClr val="FF0000"/>
                </a:solidFill>
              </a:rPr>
              <a:t>structure and meaning of the 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 well as defines the </a:t>
            </a:r>
            <a:r>
              <a:rPr lang="en-US" dirty="0">
                <a:solidFill>
                  <a:srgbClr val="FF0000"/>
                </a:solidFill>
              </a:rPr>
              <a:t>path</a:t>
            </a:r>
            <a:r>
              <a:rPr lang="en-US" dirty="0"/>
              <a:t> it will take through the technical systems</a:t>
            </a:r>
          </a:p>
          <a:p>
            <a:endParaRPr lang="en-US" dirty="0"/>
          </a:p>
          <a:p>
            <a:r>
              <a:rPr lang="en-US" dirty="0"/>
              <a:t>A relatively </a:t>
            </a:r>
            <a:r>
              <a:rPr lang="en-US" dirty="0">
                <a:solidFill>
                  <a:srgbClr val="FF0000"/>
                </a:solidFill>
              </a:rPr>
              <a:t>simple and common </a:t>
            </a:r>
            <a:r>
              <a:rPr lang="en-US" dirty="0"/>
              <a:t>type of data integration is </a:t>
            </a:r>
            <a:r>
              <a:rPr lang="en-US" dirty="0">
                <a:solidFill>
                  <a:srgbClr val="FF0000"/>
                </a:solidFill>
              </a:rPr>
              <a:t>data ingestion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where data from one system is integrated on a </a:t>
            </a:r>
            <a:r>
              <a:rPr lang="en-US" dirty="0">
                <a:solidFill>
                  <a:srgbClr val="FF0000"/>
                </a:solidFill>
              </a:rPr>
              <a:t>regular basis </a:t>
            </a:r>
            <a:r>
              <a:rPr lang="en-US" dirty="0"/>
              <a:t>into another system</a:t>
            </a:r>
          </a:p>
          <a:p>
            <a:endParaRPr lang="en-US" dirty="0" smtClean="0"/>
          </a:p>
          <a:p>
            <a:r>
              <a:rPr lang="en-US" dirty="0" smtClean="0"/>
              <a:t>More complex way </a:t>
            </a:r>
            <a:endParaRPr lang="en-US" dirty="0"/>
          </a:p>
          <a:p>
            <a:pPr lvl="1"/>
            <a:r>
              <a:rPr lang="en-US" dirty="0" smtClean="0"/>
              <a:t>may </a:t>
            </a:r>
            <a:r>
              <a:rPr lang="en-US" dirty="0"/>
              <a:t>also </a:t>
            </a:r>
            <a:r>
              <a:rPr lang="en-US" dirty="0">
                <a:solidFill>
                  <a:srgbClr val="FF0000"/>
                </a:solidFill>
              </a:rPr>
              <a:t>include cleansing, sorting, enrichment and other processes </a:t>
            </a:r>
            <a:r>
              <a:rPr lang="en-US" dirty="0"/>
              <a:t>to make 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the </a:t>
            </a:r>
            <a:r>
              <a:rPr lang="en-US" dirty="0"/>
              <a:t>data ready for use at its final destination</a:t>
            </a:r>
          </a:p>
          <a:p>
            <a:pPr lvl="1"/>
            <a:r>
              <a:rPr lang="en-US" dirty="0" smtClean="0"/>
              <a:t>Sometimes </a:t>
            </a:r>
            <a:r>
              <a:rPr lang="en-US" dirty="0"/>
              <a:t>this happens before the data is stored and the process is called </a:t>
            </a:r>
            <a:r>
              <a:rPr lang="en-US" dirty="0">
                <a:solidFill>
                  <a:srgbClr val="FF0000"/>
                </a:solidFill>
              </a:rPr>
              <a:t>ETL</a:t>
            </a:r>
            <a:r>
              <a:rPr lang="en-US" dirty="0"/>
              <a:t> (extract, transform, load)</a:t>
            </a:r>
          </a:p>
          <a:p>
            <a:pPr lvl="1"/>
            <a:r>
              <a:rPr lang="en-US" dirty="0"/>
              <a:t>Other times it makes more sense to store the data first, then prepare it for use known as </a:t>
            </a:r>
            <a:r>
              <a:rPr lang="en-US" dirty="0">
                <a:solidFill>
                  <a:srgbClr val="FF0000"/>
                </a:solidFill>
              </a:rPr>
              <a:t>ELT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(</a:t>
            </a:r>
            <a:r>
              <a:rPr lang="en-US" dirty="0"/>
              <a:t>extract, load, transform)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Working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Integration Evolution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8" y="1600201"/>
            <a:ext cx="11405552" cy="510539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 the early 1990s, when companies began adopting data warehouses to collect data from multiple systems to fuel  </a:t>
            </a:r>
            <a:r>
              <a:rPr lang="en-US" dirty="0" smtClean="0"/>
              <a:t>analysis</a:t>
            </a:r>
            <a:r>
              <a:rPr lang="en-US" dirty="0"/>
              <a:t>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there were no smartphones or ecommerce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Salesforce and Software as a Service as a category did not yet exists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Amazon had not sold a single book, much less on-demand computing</a:t>
            </a:r>
          </a:p>
          <a:p>
            <a:endParaRPr lang="en-US" dirty="0"/>
          </a:p>
          <a:p>
            <a:r>
              <a:rPr lang="en-US" dirty="0"/>
              <a:t>Back then: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came </a:t>
            </a:r>
            <a:r>
              <a:rPr lang="en-US" dirty="0">
                <a:solidFill>
                  <a:srgbClr val="FF0000"/>
                </a:solidFill>
              </a:rPr>
              <a:t>from business applications and operational databases </a:t>
            </a:r>
            <a:r>
              <a:rPr lang="en-US" dirty="0"/>
              <a:t>in </a:t>
            </a:r>
            <a:r>
              <a:rPr lang="en-US" dirty="0">
                <a:solidFill>
                  <a:srgbClr val="FF0000"/>
                </a:solidFill>
              </a:rPr>
              <a:t>a structured format </a:t>
            </a:r>
            <a:r>
              <a:rPr lang="en-US" dirty="0"/>
              <a:t>that could be mapped to the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structure </a:t>
            </a:r>
            <a:r>
              <a:rPr lang="en-US" dirty="0"/>
              <a:t>required for analysis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arrived and was </a:t>
            </a:r>
            <a:r>
              <a:rPr lang="en-US" dirty="0">
                <a:solidFill>
                  <a:srgbClr val="FF0000"/>
                </a:solidFill>
              </a:rPr>
              <a:t>processed in batches</a:t>
            </a:r>
            <a:r>
              <a:rPr lang="en-US" dirty="0"/>
              <a:t>, creating snapshots of the business in time and </a:t>
            </a:r>
            <a:r>
              <a:rPr lang="en-US" dirty="0">
                <a:solidFill>
                  <a:srgbClr val="FF0000"/>
                </a:solidFill>
              </a:rPr>
              <a:t>stored in data warehouses or 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data </a:t>
            </a:r>
            <a:r>
              <a:rPr lang="en-US" dirty="0">
                <a:solidFill>
                  <a:srgbClr val="FF0000"/>
                </a:solidFill>
              </a:rPr>
              <a:t>marts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was used for </a:t>
            </a:r>
            <a:r>
              <a:rPr lang="en-US" dirty="0">
                <a:solidFill>
                  <a:srgbClr val="FF0000"/>
                </a:solidFill>
              </a:rPr>
              <a:t>financial reporting, sales dashboards, supply chain analytics</a:t>
            </a:r>
            <a:r>
              <a:rPr lang="en-US" dirty="0"/>
              <a:t>, and other essential functions of the enterprise</a:t>
            </a:r>
          </a:p>
          <a:p>
            <a:endParaRPr lang="en-US" dirty="0"/>
          </a:p>
          <a:p>
            <a:r>
              <a:rPr lang="en-US" dirty="0"/>
              <a:t>Data integration was </a:t>
            </a:r>
            <a:r>
              <a:rPr lang="en-US" dirty="0">
                <a:solidFill>
                  <a:srgbClr val="FF0000"/>
                </a:solidFill>
              </a:rPr>
              <a:t>primarily the responsibility of ETL developers</a:t>
            </a:r>
            <a:r>
              <a:rPr lang="en-US" dirty="0"/>
              <a:t>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who used </a:t>
            </a:r>
            <a:r>
              <a:rPr lang="en-US" dirty="0">
                <a:solidFill>
                  <a:srgbClr val="FF0000"/>
                </a:solidFill>
              </a:rPr>
              <a:t>hand coding or specialized software </a:t>
            </a:r>
            <a:r>
              <a:rPr lang="en-US" dirty="0"/>
              <a:t>to create ETL mappings and jobs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developed </a:t>
            </a:r>
            <a:r>
              <a:rPr lang="en-US" dirty="0">
                <a:solidFill>
                  <a:srgbClr val="FF0000"/>
                </a:solidFill>
              </a:rPr>
              <a:t>specialized skills </a:t>
            </a:r>
            <a:r>
              <a:rPr lang="en-US" dirty="0"/>
              <a:t>related to the </a:t>
            </a:r>
            <a:r>
              <a:rPr lang="en-US" dirty="0">
                <a:solidFill>
                  <a:srgbClr val="FF0000"/>
                </a:solidFill>
              </a:rPr>
              <a:t>source and target systems </a:t>
            </a:r>
            <a:r>
              <a:rPr lang="en-US" dirty="0"/>
              <a:t>they integrated</a:t>
            </a:r>
          </a:p>
          <a:p>
            <a:endParaRPr lang="en-US" dirty="0"/>
          </a:p>
          <a:p>
            <a:r>
              <a:rPr lang="en-US" dirty="0"/>
              <a:t>Data integration was </a:t>
            </a:r>
            <a:r>
              <a:rPr lang="en-US" dirty="0">
                <a:solidFill>
                  <a:srgbClr val="FF0000"/>
                </a:solidFill>
              </a:rPr>
              <a:t>owned and governed by enterprise IT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control of the </a:t>
            </a:r>
            <a:r>
              <a:rPr lang="en-US" dirty="0">
                <a:solidFill>
                  <a:srgbClr val="FF0000"/>
                </a:solidFill>
              </a:rPr>
              <a:t>hardware and software used to collect data, store it, and analyze </a:t>
            </a:r>
            <a:r>
              <a:rPr lang="en-US" dirty="0"/>
              <a:t>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focused on </a:t>
            </a:r>
            <a:r>
              <a:rPr lang="en-US" dirty="0">
                <a:solidFill>
                  <a:srgbClr val="FF0000"/>
                </a:solidFill>
              </a:rPr>
              <a:t>performance, security, and cost </a:t>
            </a:r>
            <a:r>
              <a:rPr lang="en-US" dirty="0"/>
              <a:t>of the monolithic data management systems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Modern Data Integration Space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39" y="1600201"/>
            <a:ext cx="10159999" cy="464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Modern Data Integration Challenges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1053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/>
              <a:t>world according to data looks very different today!</a:t>
            </a:r>
          </a:p>
          <a:p>
            <a:endParaRPr lang="en-US" dirty="0"/>
          </a:p>
          <a:p>
            <a:r>
              <a:rPr lang="en-US" dirty="0"/>
              <a:t>Enterprise data integration have been transformed by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explosion of data, data sources </a:t>
            </a:r>
            <a:r>
              <a:rPr lang="en-US" dirty="0"/>
              <a:t>(IoT, APIs, cloud applications, on premise data, various databases, and more)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data structures </a:t>
            </a:r>
            <a:r>
              <a:rPr lang="en-US" dirty="0"/>
              <a:t>combined with </a:t>
            </a:r>
            <a:r>
              <a:rPr lang="en-US" dirty="0">
                <a:solidFill>
                  <a:srgbClr val="FF0000"/>
                </a:solidFill>
              </a:rPr>
              <a:t>radical innovation in infrastructure services, compute power, analytic tools and 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machine </a:t>
            </a:r>
            <a:r>
              <a:rPr lang="en-US" dirty="0">
                <a:solidFill>
                  <a:srgbClr val="FF0000"/>
                </a:solidFill>
              </a:rPr>
              <a:t>learning </a:t>
            </a:r>
          </a:p>
          <a:p>
            <a:endParaRPr lang="en-US" dirty="0"/>
          </a:p>
          <a:p>
            <a:r>
              <a:rPr lang="en-US" dirty="0"/>
              <a:t>Demand for (continuous)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Real-time decision making and real-time services </a:t>
            </a:r>
            <a:r>
              <a:rPr lang="en-US" dirty="0"/>
              <a:t>require continuous data that is transformed in flight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DevOps and agile software development practices </a:t>
            </a:r>
            <a:r>
              <a:rPr lang="en-US" dirty="0"/>
              <a:t>have spread throughout the organization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increasing the demand for always on, self-service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move from </a:t>
            </a:r>
            <a:r>
              <a:rPr lang="en-US" dirty="0">
                <a:solidFill>
                  <a:srgbClr val="FF0000"/>
                </a:solidFill>
              </a:rPr>
              <a:t>on-premises to the cloud for applications </a:t>
            </a:r>
            <a:r>
              <a:rPr lang="en-US" dirty="0"/>
              <a:t>as well as computing services requires cloud data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   integration</a:t>
            </a:r>
            <a:r>
              <a:rPr lang="en-US" dirty="0"/>
              <a:t>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data integration beyond the walled garden of the corporate data center</a:t>
            </a:r>
          </a:p>
          <a:p>
            <a:endParaRPr lang="en-US" dirty="0"/>
          </a:p>
          <a:p>
            <a:r>
              <a:rPr lang="en-US" dirty="0"/>
              <a:t>Suddenly, the full lifecycle of data integration matters as much as the initial implementation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has to support </a:t>
            </a:r>
            <a:r>
              <a:rPr lang="en-US" dirty="0">
                <a:solidFill>
                  <a:srgbClr val="FF0000"/>
                </a:solidFill>
              </a:rPr>
              <a:t>continuous integration of data from different sources, and continuous data delivery as well as 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continuous </a:t>
            </a:r>
            <a:r>
              <a:rPr lang="en-US" dirty="0">
                <a:solidFill>
                  <a:srgbClr val="FF0000"/>
                </a:solidFill>
              </a:rPr>
              <a:t>innovation,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and that takes </a:t>
            </a:r>
            <a:r>
              <a:rPr lang="en-US" dirty="0">
                <a:solidFill>
                  <a:srgbClr val="FF0000"/>
                </a:solidFill>
              </a:rPr>
              <a:t>automation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B050"/>
                </a:solidFill>
              </a:rPr>
              <a:t>focus is not just on the “how” of implementation, but on “what” is needed by the business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Roles and New Responsibilities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39" y="1567018"/>
            <a:ext cx="10160000" cy="468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Integration Tools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Data Integration tools are </a:t>
            </a:r>
            <a:r>
              <a:rPr lang="en-US" dirty="0">
                <a:solidFill>
                  <a:srgbClr val="FF0000"/>
                </a:solidFill>
              </a:rPr>
              <a:t>software-based tools</a:t>
            </a:r>
            <a:r>
              <a:rPr lang="en-US" dirty="0"/>
              <a:t> that </a:t>
            </a:r>
            <a:r>
              <a:rPr lang="en-US" dirty="0">
                <a:solidFill>
                  <a:srgbClr val="FF0000"/>
                </a:solidFill>
              </a:rPr>
              <a:t>ingest, consolidate, transform, and move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data </a:t>
            </a:r>
            <a:r>
              <a:rPr lang="en-US" dirty="0">
                <a:solidFill>
                  <a:srgbClr val="FF0000"/>
                </a:solidFill>
              </a:rPr>
              <a:t>from source(s) to destination,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performing mappings, transformations, and data cleansing </a:t>
            </a:r>
            <a:r>
              <a:rPr lang="en-US" dirty="0"/>
              <a:t>along the way</a:t>
            </a:r>
          </a:p>
          <a:p>
            <a:endParaRPr lang="en-US" dirty="0"/>
          </a:p>
          <a:p>
            <a:r>
              <a:rPr lang="en-US" dirty="0"/>
              <a:t>Ultimately, they integrate the data into a ‘</a:t>
            </a:r>
            <a:r>
              <a:rPr lang="en-US" dirty="0">
                <a:solidFill>
                  <a:srgbClr val="FF0000"/>
                </a:solidFill>
              </a:rPr>
              <a:t>single source of truth</a:t>
            </a:r>
            <a:r>
              <a:rPr lang="en-US" dirty="0"/>
              <a:t>’ destination,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such as a </a:t>
            </a:r>
            <a:r>
              <a:rPr lang="en-US" dirty="0">
                <a:solidFill>
                  <a:srgbClr val="FF0000"/>
                </a:solidFill>
              </a:rPr>
              <a:t>data lake or data warehouse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allows consistent, reliable data for use in analytics and business intelligence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30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Integration Tool Considerations for the Age of Data Engineering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When choosing a tool for data integration, there are a few important considerations to take into account:</a:t>
            </a:r>
          </a:p>
          <a:p>
            <a:endParaRPr lang="en-US" dirty="0"/>
          </a:p>
          <a:p>
            <a:r>
              <a:rPr lang="en-US" dirty="0"/>
              <a:t>What </a:t>
            </a:r>
            <a:r>
              <a:rPr lang="en-US" dirty="0">
                <a:solidFill>
                  <a:srgbClr val="FF0000"/>
                </a:solidFill>
              </a:rPr>
              <a:t>type of data </a:t>
            </a:r>
            <a:r>
              <a:rPr lang="en-US" dirty="0"/>
              <a:t>will be in your data pipeline?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Structured,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Unstructured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and </a:t>
            </a:r>
            <a:r>
              <a:rPr lang="en-US" dirty="0"/>
              <a:t>Semi-structured Data</a:t>
            </a:r>
          </a:p>
          <a:p>
            <a:endParaRPr lang="en-US" dirty="0"/>
          </a:p>
          <a:p>
            <a:r>
              <a:rPr lang="en-US" dirty="0"/>
              <a:t>How will that data be </a:t>
            </a:r>
            <a:r>
              <a:rPr lang="en-US" dirty="0">
                <a:solidFill>
                  <a:srgbClr val="FF0000"/>
                </a:solidFill>
              </a:rPr>
              <a:t>processed</a:t>
            </a:r>
            <a:r>
              <a:rPr lang="en-US" dirty="0"/>
              <a:t>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Batch,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Micro-batch</a:t>
            </a:r>
            <a:r>
              <a:rPr lang="en-US" dirty="0"/>
              <a:t>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and </a:t>
            </a:r>
            <a:r>
              <a:rPr lang="en-US" dirty="0"/>
              <a:t>Stream Processing</a:t>
            </a:r>
          </a:p>
          <a:p>
            <a:endParaRPr lang="en-US" dirty="0"/>
          </a:p>
          <a:p>
            <a:r>
              <a:rPr lang="en-US" dirty="0"/>
              <a:t>Where will the </a:t>
            </a:r>
            <a:r>
              <a:rPr lang="en-US" dirty="0">
                <a:solidFill>
                  <a:srgbClr val="FF0000"/>
                </a:solidFill>
              </a:rPr>
              <a:t>data come from and go to</a:t>
            </a:r>
            <a:r>
              <a:rPr lang="en-US" dirty="0"/>
              <a:t>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On-premises,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Cloud</a:t>
            </a:r>
            <a:r>
              <a:rPr lang="en-US" dirty="0"/>
              <a:t>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Multi-cloud</a:t>
            </a:r>
            <a:r>
              <a:rPr lang="en-US" dirty="0"/>
              <a:t>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and </a:t>
            </a:r>
            <a:r>
              <a:rPr lang="en-US" dirty="0"/>
              <a:t>Hybrid Architectures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82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3192</TotalTime>
  <Words>826</Words>
  <Application>Microsoft Office PowerPoint</Application>
  <PresentationFormat>Widescreen</PresentationFormat>
  <Paragraphs>106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Data Integration</vt:lpstr>
      <vt:lpstr>Data integration</vt:lpstr>
      <vt:lpstr>Data integration(2)</vt:lpstr>
      <vt:lpstr>Data Integration Evolution</vt:lpstr>
      <vt:lpstr>Modern Data Integration Space</vt:lpstr>
      <vt:lpstr>Modern Data Integration Challenges</vt:lpstr>
      <vt:lpstr>New Roles and New Responsibilities</vt:lpstr>
      <vt:lpstr>Data Integration Tools</vt:lpstr>
      <vt:lpstr>Data Integration Tool Considerations for the Age of Data Engineering</vt:lpstr>
      <vt:lpstr>Moving to Hybrid Cloud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239</cp:revision>
  <dcterms:created xsi:type="dcterms:W3CDTF">2018-10-16T06:13:57Z</dcterms:created>
  <dcterms:modified xsi:type="dcterms:W3CDTF">2023-05-20T05:25:39Z</dcterms:modified>
</cp:coreProperties>
</file>